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8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26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51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23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3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0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85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8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63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98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7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AB2D-59BB-4181-B4D8-93FB00DE1587}" type="datetimeFigureOut">
              <a:rPr lang="it-IT" smtClean="0"/>
              <a:t>18/01/2023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6BF1-63D3-446D-800C-CE683A2769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69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Quando la Scrittura si confida con noi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4000" dirty="0" smtClean="0"/>
              <a:t>Con quali attese aprire la Bibbia </a:t>
            </a:r>
            <a:endParaRPr lang="it-IT" sz="4000" dirty="0" smtClean="0"/>
          </a:p>
          <a:p>
            <a:endParaRPr lang="it-IT" sz="3200" dirty="0"/>
          </a:p>
          <a:p>
            <a:r>
              <a:rPr lang="it-IT" sz="3200" dirty="0" smtClean="0"/>
              <a:t>Domenica della Parola, 22 gennaio 2023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6767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2151" y="527222"/>
            <a:ext cx="937465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2200" dirty="0" smtClean="0"/>
              <a:t>Il testo di </a:t>
            </a:r>
            <a:r>
              <a:rPr lang="it-IT" sz="2200" i="1" dirty="0" smtClean="0"/>
              <a:t>Giovanni</a:t>
            </a:r>
            <a:r>
              <a:rPr lang="it-IT" sz="2200" dirty="0" smtClean="0"/>
              <a:t> 20,30-31 risponde alla beatitudine della fede di chi non ha visto («</a:t>
            </a:r>
            <a:r>
              <a:rPr lang="it-IT" sz="2200" i="1" dirty="0" smtClean="0"/>
              <a:t>beati quelli che pur non avendo  visto crederanno</a:t>
            </a:r>
            <a:r>
              <a:rPr lang="it-IT" sz="2200" dirty="0" smtClean="0"/>
              <a:t>» Giovanni 20,29). </a:t>
            </a:r>
          </a:p>
          <a:p>
            <a:r>
              <a:rPr lang="it-IT" sz="2200" dirty="0" smtClean="0"/>
              <a:t>Tale beatitudine deriva dal soccorso che la fede riceve appunto dalla presenza del Libro che opera una selezione dei segni che permette di comprendere in maniera unitaria. </a:t>
            </a:r>
          </a:p>
          <a:p>
            <a:endParaRPr lang="it-IT" sz="2200" dirty="0" smtClean="0"/>
          </a:p>
          <a:p>
            <a:r>
              <a:rPr lang="it-IT" sz="2200" dirty="0" smtClean="0"/>
              <a:t>Vi è un incremento dello scritto perché esso è ‘un mondo unitario’, e perché mette al centro la parola, l’ascolto, più che la visione. </a:t>
            </a:r>
          </a:p>
          <a:p>
            <a:endParaRPr lang="it-IT" sz="2200" dirty="0" smtClean="0"/>
          </a:p>
          <a:p>
            <a:r>
              <a:rPr lang="it-IT" sz="2200" dirty="0" smtClean="0"/>
              <a:t>Il quarto vangelo si comprende come scritto che non viene consegnato solo come memoria-documento delle origini, ma come via di accesso alla comprensione (incontro attuale) del mistero di Cristo, fonte di beatitudine, di felicità. </a:t>
            </a:r>
          </a:p>
          <a:p>
            <a:r>
              <a:rPr lang="it-IT" sz="2200" dirty="0" smtClean="0"/>
              <a:t>Inoltre esso mette le generazioni successive in condizione di non-inferiorità rispetto a quella apostolica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646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26076" y="139681"/>
            <a:ext cx="1093984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La seconda finale giovannea </a:t>
            </a:r>
          </a:p>
          <a:p>
            <a:endParaRPr lang="it-IT" dirty="0" smtClean="0"/>
          </a:p>
          <a:p>
            <a:r>
              <a:rPr lang="it-IT" dirty="0" smtClean="0"/>
              <a:t>«</a:t>
            </a:r>
            <a:r>
              <a:rPr lang="it-IT" sz="1900" i="1" dirty="0" smtClean="0"/>
              <a:t>24Questo è il discepolo che rende testimonianza su questi fatti e li ha scritti; e noi sappiamo che la sua testimonianza è vera. 25Vi sono ancora molte altre cose compiute da Gesù, che, se fossero scritte una per una, penso che il mondo stesso non basterebbe a contenere i libri che si dovrebbero scrivere</a:t>
            </a:r>
            <a:r>
              <a:rPr lang="it-IT" sz="1900" dirty="0" smtClean="0"/>
              <a:t>». (Giovanni 21,24-25)</a:t>
            </a:r>
          </a:p>
          <a:p>
            <a:endParaRPr lang="it-IT" sz="1900" dirty="0" smtClean="0"/>
          </a:p>
          <a:p>
            <a:r>
              <a:rPr lang="it-IT" sz="1900" dirty="0" smtClean="0"/>
              <a:t>Il libro giovanneo appare qui come il permanere del discepolo amato. Come egli rimane? Non con una sopravvivenza fisica, ma attraverso il libro e in quanti lo accolgono nella fede. </a:t>
            </a:r>
          </a:p>
          <a:p>
            <a:r>
              <a:rPr lang="it-IT" sz="1900" dirty="0" smtClean="0"/>
              <a:t>Il contenuto di tale </a:t>
            </a:r>
            <a:r>
              <a:rPr lang="it-IT" sz="1900" i="1" dirty="0" smtClean="0"/>
              <a:t>scrittura</a:t>
            </a:r>
            <a:r>
              <a:rPr lang="it-IT" sz="1900" dirty="0" smtClean="0"/>
              <a:t> è una </a:t>
            </a:r>
            <a:r>
              <a:rPr lang="it-IT" sz="1900" b="1" dirty="0" smtClean="0"/>
              <a:t>testimonianza</a:t>
            </a:r>
            <a:r>
              <a:rPr lang="it-IT" sz="1900" dirty="0" smtClean="0"/>
              <a:t> ossia la visione della croce di Cristo come rivelazione (Gv 19,35: «</a:t>
            </a:r>
            <a:r>
              <a:rPr lang="it-IT" sz="1900" i="1" dirty="0" smtClean="0"/>
              <a:t>Chi ha visto ne dà testimonianza e la sua testimonianza è vera e egli sa che dice il vero, perché anche voi crediate</a:t>
            </a:r>
            <a:r>
              <a:rPr lang="it-IT" sz="1900" dirty="0" smtClean="0"/>
              <a:t>») e la proclamazione della signoria del Risorto (Gv 21,7: «</a:t>
            </a:r>
            <a:r>
              <a:rPr lang="it-IT" sz="1900" i="1" dirty="0" smtClean="0"/>
              <a:t>È il Signore!</a:t>
            </a:r>
            <a:r>
              <a:rPr lang="it-IT" sz="1900" dirty="0" smtClean="0"/>
              <a:t>»). </a:t>
            </a:r>
          </a:p>
          <a:p>
            <a:endParaRPr lang="it-IT" sz="1900" dirty="0" smtClean="0"/>
          </a:p>
          <a:p>
            <a:r>
              <a:rPr lang="it-IT" sz="1900" dirty="0" smtClean="0"/>
              <a:t>Il libro del discepolo rende allora presente una storia ben nota e amata, quella di Gesù, come una vicenda perdurante e presente qui e adesso. Il libro è perciò la ‘porta’ necessaria per giungere alla confessione di fede in Gesù come il Signore.</a:t>
            </a:r>
          </a:p>
          <a:p>
            <a:r>
              <a:rPr lang="it-IT" sz="1900" dirty="0" smtClean="0"/>
              <a:t>Notiamo anche </a:t>
            </a:r>
            <a:r>
              <a:rPr lang="it-IT" sz="1900" dirty="0"/>
              <a:t>l’esuberanza, l’eccedenza dell’evento Cristo rispetto al Libro. Non è certamente da intendersi in senso materiale il fatto che le parole e le azioni di Gesù non possano essere raccolte, contenute in una biblioteca grande come il mondo intero. Piuttosto significa che l’evento Cristo è un mistero che supera sempre la nostra comprensione, e lo stesso libro sacro non può esaurire il mistero di Cristo, perché la Parola eterna fatta carne deborda i confini di ogni testo, </a:t>
            </a:r>
            <a:r>
              <a:rPr lang="it-IT" sz="1900" dirty="0" smtClean="0"/>
              <a:t>persino di </a:t>
            </a:r>
            <a:r>
              <a:rPr lang="it-IT" sz="1900" dirty="0"/>
              <a:t>questo che è guida autorevole e sicura alla fede in </a:t>
            </a:r>
            <a:r>
              <a:rPr lang="it-IT" sz="1900" dirty="0" smtClean="0"/>
              <a:t>Gesù come figlio di Dio.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190419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3741" y="518984"/>
            <a:ext cx="105609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 smtClean="0"/>
              <a:t>Cosa non chiedere alla S. Scrittura 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sz="2800" dirty="0" smtClean="0"/>
              <a:t>Quando ci si avvicina alla S. Scrittura ognuno ha delle precomprensioni, delle aspettative, a volte legittime, corrette, altre volte fuorvianti.</a:t>
            </a:r>
          </a:p>
          <a:p>
            <a:endParaRPr lang="it-IT" sz="2000" dirty="0" smtClean="0"/>
          </a:p>
          <a:p>
            <a:r>
              <a:rPr lang="it-IT" sz="2000" dirty="0" smtClean="0"/>
              <a:t>- Non corretto chiedere alla S. Scrittura previsioni per il futuro come fosse un altro Nostradamus. Illuminante il caso dell’Apocalisse.</a:t>
            </a:r>
          </a:p>
          <a:p>
            <a:endParaRPr lang="it-IT" sz="2000" dirty="0" smtClean="0"/>
          </a:p>
          <a:p>
            <a:r>
              <a:rPr lang="it-IT" sz="2000" dirty="0" smtClean="0"/>
              <a:t>- Fuorviante chiedere alla S. Scrittura informazioni scientifiche, di cosmologia, di medicina, persino di storia secondo la nostra attuale prospettiva. L’affare Galileo insegna…</a:t>
            </a:r>
          </a:p>
          <a:p>
            <a:endParaRPr lang="it-IT" sz="2000" dirty="0" smtClean="0"/>
          </a:p>
          <a:p>
            <a:r>
              <a:rPr lang="it-IT" sz="2000" dirty="0" smtClean="0"/>
              <a:t>- Non pertinente chiedere alla S. Scrittura di essere un libro devoto, edificante secondo i nostri parametri. La Scrittura al contrario può essere sconcertane, graffiante, persino “scandalosa”.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3761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1450" y="535460"/>
            <a:ext cx="1048676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Accostamento consono alla natura della parola di Dio ‘scritta’ </a:t>
            </a:r>
          </a:p>
          <a:p>
            <a:endParaRPr lang="it-IT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Il concetto di parola di Dio ha una pluralità di significati:</a:t>
            </a:r>
          </a:p>
          <a:p>
            <a:endParaRPr lang="it-IT" dirty="0" smtClean="0"/>
          </a:p>
          <a:p>
            <a:r>
              <a:rPr lang="it-IT" dirty="0" smtClean="0"/>
              <a:t>-    la parola di Dio consegnata attraverso i suoi mediatori (sacerdoti, sapienti e profeti – vedi </a:t>
            </a:r>
            <a:r>
              <a:rPr lang="it-IT" i="1" dirty="0" smtClean="0"/>
              <a:t>Geremia </a:t>
            </a:r>
            <a:r>
              <a:rPr lang="it-IT" dirty="0" smtClean="0"/>
              <a:t>18,18)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la parola di Dio incarnata in Cristo Gesù, il Verbo fatto carne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l’annuncio della Chiesa (kerygma)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la parola di Dio consegna ad uno scritto autorevole, ispirato, cioè la Bibbia.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Un approccio corretto, rispettoso della natura della Sacra Scrittura è quello di ascoltarla quando essa parla di se stessa. </a:t>
            </a:r>
          </a:p>
          <a:p>
            <a:pPr algn="ctr"/>
            <a:r>
              <a:rPr lang="it-IT" sz="2400" dirty="0" smtClean="0"/>
              <a:t>Non semplicemente di se come parola di Dio, ma come </a:t>
            </a:r>
            <a:r>
              <a:rPr lang="it-IT" sz="2400" i="1" dirty="0" smtClean="0"/>
              <a:t>parola di Dio scritta</a:t>
            </a:r>
            <a:r>
              <a:rPr lang="it-IT" sz="2400" dirty="0" smtClean="0"/>
              <a:t>, cioè non solo pronunciata </a:t>
            </a:r>
            <a:r>
              <a:rPr lang="it-IT" sz="2400" i="1" dirty="0" smtClean="0"/>
              <a:t>oralmente</a:t>
            </a:r>
            <a:r>
              <a:rPr lang="it-IT" sz="2400" dirty="0" smtClean="0"/>
              <a:t>, ma redatta in un </a:t>
            </a:r>
            <a:r>
              <a:rPr lang="it-IT" sz="2400" i="1" dirty="0" smtClean="0"/>
              <a:t>testo scritto</a:t>
            </a:r>
            <a:r>
              <a:rPr lang="it-IT" sz="2400" dirty="0" smtClean="0"/>
              <a:t>.</a:t>
            </a:r>
          </a:p>
          <a:p>
            <a:pPr marL="285750" indent="-285750" algn="ctr">
              <a:buFontTx/>
              <a:buChar char="-"/>
            </a:pPr>
            <a:endParaRPr lang="it-IT" sz="2400" dirty="0"/>
          </a:p>
          <a:p>
            <a:pPr marL="285750" indent="-285750" algn="ctr">
              <a:buFontTx/>
              <a:buChar char="-"/>
            </a:pPr>
            <a:endParaRPr lang="it-IT" sz="2400" dirty="0" smtClean="0"/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778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12325" y="1548713"/>
            <a:ext cx="85014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Per «Bibbia» </a:t>
            </a:r>
          </a:p>
          <a:p>
            <a:r>
              <a:rPr lang="it-IT" sz="3200" dirty="0" smtClean="0"/>
              <a:t>indichiamo la raccolta di scritti normativi per la Chiesa, ossia gli scritti designati come: </a:t>
            </a:r>
          </a:p>
          <a:p>
            <a:endParaRPr lang="it-IT" sz="3200" dirty="0" smtClean="0"/>
          </a:p>
          <a:p>
            <a:r>
              <a:rPr lang="it-IT" sz="3200" b="1" dirty="0" smtClean="0"/>
              <a:t>Antico o Primo Testamento </a:t>
            </a:r>
            <a:r>
              <a:rPr lang="it-IT" sz="3200" dirty="0" smtClean="0"/>
              <a:t>(TaNaK) </a:t>
            </a:r>
          </a:p>
          <a:p>
            <a:r>
              <a:rPr lang="it-IT" sz="3200" dirty="0" smtClean="0"/>
              <a:t>– che abbiamo in comune con gli ebrei – </a:t>
            </a:r>
          </a:p>
          <a:p>
            <a:endParaRPr lang="it-IT" sz="3200" dirty="0" smtClean="0"/>
          </a:p>
          <a:p>
            <a:r>
              <a:rPr lang="it-IT" sz="3200" dirty="0" smtClean="0"/>
              <a:t>più gli scritti del </a:t>
            </a:r>
            <a:r>
              <a:rPr lang="it-IT" sz="3200" b="1" dirty="0" smtClean="0"/>
              <a:t>Nuovo Testamento</a:t>
            </a:r>
            <a:r>
              <a:rPr lang="it-IT" sz="3200" dirty="0" smtClean="0"/>
              <a:t>.  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082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30876" y="296562"/>
            <a:ext cx="1020668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Cosa dice la Bibbia di se stessa, nei testi del Pentateuco? </a:t>
            </a:r>
          </a:p>
          <a:p>
            <a:endParaRPr lang="it-IT" sz="2200" dirty="0" smtClean="0"/>
          </a:p>
          <a:p>
            <a:r>
              <a:rPr lang="it-IT" sz="2200" dirty="0" smtClean="0"/>
              <a:t>1.	Nella </a:t>
            </a:r>
            <a:r>
              <a:rPr lang="it-IT" sz="2200" i="1" dirty="0" smtClean="0"/>
              <a:t>Tôrāh </a:t>
            </a:r>
            <a:r>
              <a:rPr lang="it-IT" sz="2200" dirty="0" smtClean="0"/>
              <a:t>(= Pentateuco) la Bibbia si presenta come scrittura dell’</a:t>
            </a:r>
            <a:r>
              <a:rPr lang="it-IT" sz="2200" i="1" dirty="0" smtClean="0"/>
              <a:t>alleanza</a:t>
            </a:r>
            <a:r>
              <a:rPr lang="it-IT" sz="2200" dirty="0" smtClean="0"/>
              <a:t>, cioè (vedi </a:t>
            </a:r>
            <a:r>
              <a:rPr lang="it-IT" sz="2200" i="1" dirty="0" smtClean="0"/>
              <a:t>Esodo</a:t>
            </a:r>
            <a:r>
              <a:rPr lang="it-IT" sz="2200" dirty="0" smtClean="0"/>
              <a:t> 24,1-8; 31,18; 32,15-16; 34,1-4.27-35) cioè come una scrittura che nasce all’intero di un popolo che si è impegnato in un cammino con Yhwh che si ha accolto la promessa divina e vuole rispondere ad essa. Non è quindi il libro del promessa calato da una sorta di empireo, ma la testimonianza di un incontro di un impegno che il popolo ha preso nei confronti dell’iniziativa di Dio. </a:t>
            </a:r>
          </a:p>
          <a:p>
            <a:r>
              <a:rPr lang="it-IT" sz="2200" dirty="0" smtClean="0"/>
              <a:t>2.	Pertanto non è concepito semplicemente come monumento ricco di un’azione divina ma come libro che suscita alla sua lettura la rinnovata risposta del popolo. Libro di vita di un popolo in cammino e che rimette ogni volta in cammino! </a:t>
            </a:r>
          </a:p>
          <a:p>
            <a:r>
              <a:rPr lang="it-IT" sz="2200" dirty="0" smtClean="0"/>
              <a:t>3.	Secondo il racconto di Esodo il libro il dono di questo libro precede in qualche modo tutti gli altri doni del tempo del deserto, fino a scambiarsi in parte con essi (vedi la catechesi deuteronomica sulla manna come figura della parola di Dio in </a:t>
            </a:r>
            <a:r>
              <a:rPr lang="it-IT" sz="2200" i="1" dirty="0" smtClean="0"/>
              <a:t>Deuteronomio</a:t>
            </a:r>
            <a:r>
              <a:rPr lang="it-IT" sz="2200" dirty="0" smtClean="0"/>
              <a:t> 8,4).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181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10746" y="484646"/>
            <a:ext cx="1107165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Proseguendo la lettura dell’Antico Testamento </a:t>
            </a:r>
          </a:p>
          <a:p>
            <a:r>
              <a:rPr lang="it-IT" sz="2200" dirty="0" smtClean="0"/>
              <a:t>più volte si parla del libro e questo consente di rispondere alla domanda per chi e a che serva la parola di Dio consegnata alla scrittura del Libro. </a:t>
            </a:r>
          </a:p>
          <a:p>
            <a:endParaRPr lang="it-IT" sz="2200" dirty="0" smtClean="0"/>
          </a:p>
          <a:p>
            <a:r>
              <a:rPr lang="it-IT" sz="2200" dirty="0" smtClean="0"/>
              <a:t>-    Per non insuperbirsi sui fratelli (</a:t>
            </a:r>
            <a:r>
              <a:rPr lang="it-IT" sz="2200" i="1" dirty="0" smtClean="0"/>
              <a:t>Deuteronomio</a:t>
            </a:r>
            <a:r>
              <a:rPr lang="it-IT" sz="2200" dirty="0" smtClean="0"/>
              <a:t> 17,14ss)</a:t>
            </a:r>
          </a:p>
          <a:p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it-IT" sz="2200" dirty="0" smtClean="0"/>
              <a:t>per la conquista della terra e la riuscita in ogni impresa (</a:t>
            </a:r>
            <a:r>
              <a:rPr lang="it-IT" sz="2200" i="1" dirty="0" smtClean="0"/>
              <a:t>Giosuè </a:t>
            </a:r>
            <a:r>
              <a:rPr lang="it-IT" sz="2200" dirty="0" smtClean="0"/>
              <a:t>1,1-6.7-9)</a:t>
            </a:r>
          </a:p>
          <a:p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it-IT" sz="2200" dirty="0" smtClean="0"/>
              <a:t>prima dell’esilio per riformare il popolo e riportarlo all’adorazione del vero ed unico Dio (</a:t>
            </a:r>
            <a:r>
              <a:rPr lang="it-IT" sz="2200" i="1" dirty="0" smtClean="0"/>
              <a:t>2Re</a:t>
            </a:r>
            <a:r>
              <a:rPr lang="it-IT" sz="2200" dirty="0" smtClean="0"/>
              <a:t> 22,1-23,27; </a:t>
            </a:r>
            <a:r>
              <a:rPr lang="it-IT" sz="2200" i="1" dirty="0" smtClean="0"/>
              <a:t>2Cronache</a:t>
            </a:r>
            <a:r>
              <a:rPr lang="it-IT" sz="2200" dirty="0" smtClean="0"/>
              <a:t>  34-35);</a:t>
            </a:r>
          </a:p>
          <a:p>
            <a:pPr marL="342900" indent="-342900">
              <a:buFontTx/>
              <a:buChar char="-"/>
            </a:pP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it-IT" sz="2200" dirty="0" smtClean="0"/>
              <a:t>per riorganizzare e rivitalizzare la fede del popolo dopo il trauma dell’esilio, con Esdra e </a:t>
            </a:r>
            <a:r>
              <a:rPr lang="it-IT" sz="2200" dirty="0" err="1" smtClean="0"/>
              <a:t>Nehemia</a:t>
            </a:r>
            <a:r>
              <a:rPr lang="it-IT" sz="2200" dirty="0" smtClean="0"/>
              <a:t> (</a:t>
            </a:r>
            <a:r>
              <a:rPr lang="it-IT" sz="2200" i="1" dirty="0" smtClean="0"/>
              <a:t>Neemia</a:t>
            </a:r>
            <a:r>
              <a:rPr lang="it-IT" sz="2200" dirty="0" smtClean="0"/>
              <a:t> 8-9);</a:t>
            </a:r>
          </a:p>
          <a:p>
            <a:pPr marL="342900" indent="-342900">
              <a:buFontTx/>
              <a:buChar char="-"/>
            </a:pP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it-IT" sz="2200" dirty="0" smtClean="0"/>
              <a:t>Nelle persecuzioni, con i roghi dei libri (167-164 a. C.) al tempo dei Maccabei (</a:t>
            </a:r>
            <a:r>
              <a:rPr lang="it-IT" sz="2200" i="1" dirty="0" smtClean="0"/>
              <a:t>1Maccabei </a:t>
            </a:r>
            <a:r>
              <a:rPr lang="it-IT" sz="2200" dirty="0" smtClean="0"/>
              <a:t>1,54-64; 3,48; </a:t>
            </a:r>
            <a:r>
              <a:rPr lang="it-IT" sz="2200" i="1" dirty="0" smtClean="0"/>
              <a:t>2Maccabe</a:t>
            </a:r>
            <a:r>
              <a:rPr lang="it-IT" sz="2200" dirty="0" smtClean="0"/>
              <a:t>i 8,23). Serve ad alimentare la saldezza nella fede, e persino la disponibilità al martirio.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997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03870" y="612845"/>
            <a:ext cx="101490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Scrittura parla di sé se anche nel corpo dei profeti, e si presenta allora come testimonianza per conoscere le vie di Dio, e imparare a sperare anche nei tempi bui (</a:t>
            </a:r>
            <a:r>
              <a:rPr lang="it-IT" sz="2400" i="1" dirty="0" smtClean="0"/>
              <a:t>Isaia</a:t>
            </a:r>
            <a:r>
              <a:rPr lang="it-IT" sz="2400" dirty="0" smtClean="0"/>
              <a:t> 30,8; </a:t>
            </a:r>
            <a:r>
              <a:rPr lang="it-IT" sz="2400" i="1" dirty="0" smtClean="0"/>
              <a:t>Abacuc</a:t>
            </a:r>
            <a:r>
              <a:rPr lang="it-IT" sz="2400" dirty="0" smtClean="0"/>
              <a:t> 2,1-4; </a:t>
            </a:r>
            <a:r>
              <a:rPr lang="it-IT" sz="2400" i="1" dirty="0" smtClean="0"/>
              <a:t>Geremia</a:t>
            </a:r>
            <a:r>
              <a:rPr lang="it-IT" sz="2400" dirty="0" smtClean="0"/>
              <a:t> 30,1-4; 36).</a:t>
            </a:r>
          </a:p>
          <a:p>
            <a:endParaRPr lang="it-IT" i="1" dirty="0" smtClean="0"/>
          </a:p>
          <a:p>
            <a:r>
              <a:rPr lang="it-IT" sz="1600" i="1" dirty="0" smtClean="0"/>
              <a:t>1</a:t>
            </a:r>
            <a:r>
              <a:rPr lang="it-IT" i="1" dirty="0" smtClean="0"/>
              <a:t>Mi metterò di sentinella,</a:t>
            </a:r>
          </a:p>
          <a:p>
            <a:r>
              <a:rPr lang="it-IT" i="1" dirty="0" smtClean="0"/>
              <a:t>in piedi sulla fortezza,</a:t>
            </a:r>
          </a:p>
          <a:p>
            <a:r>
              <a:rPr lang="it-IT" i="1" dirty="0" smtClean="0"/>
              <a:t>a spiare, per vedere che cosa mi dirà,</a:t>
            </a:r>
          </a:p>
          <a:p>
            <a:r>
              <a:rPr lang="it-IT" i="1" dirty="0" smtClean="0"/>
              <a:t>che cosa risponderà ai miei lamenti.</a:t>
            </a:r>
          </a:p>
          <a:p>
            <a:r>
              <a:rPr lang="it-IT" sz="1600" i="1" dirty="0" smtClean="0"/>
              <a:t>2</a:t>
            </a:r>
            <a:r>
              <a:rPr lang="it-IT" i="1" dirty="0" smtClean="0"/>
              <a:t>Il Signore rispose e mi disse:</a:t>
            </a:r>
          </a:p>
          <a:p>
            <a:r>
              <a:rPr lang="it-IT" i="1" dirty="0" smtClean="0"/>
              <a:t>«Scrivi la visione</a:t>
            </a:r>
          </a:p>
          <a:p>
            <a:r>
              <a:rPr lang="it-IT" i="1" dirty="0" smtClean="0"/>
              <a:t>e incidila bene sulle tavolette,</a:t>
            </a:r>
          </a:p>
          <a:p>
            <a:r>
              <a:rPr lang="it-IT" i="1" dirty="0" smtClean="0"/>
              <a:t>perché la si legga speditamente.</a:t>
            </a:r>
          </a:p>
          <a:p>
            <a:r>
              <a:rPr lang="it-IT" sz="1600" i="1" dirty="0" smtClean="0"/>
              <a:t>3</a:t>
            </a:r>
            <a:r>
              <a:rPr lang="it-IT" i="1" dirty="0" smtClean="0"/>
              <a:t>È una visione che attesta un termine,</a:t>
            </a:r>
          </a:p>
          <a:p>
            <a:r>
              <a:rPr lang="it-IT" i="1" dirty="0" smtClean="0"/>
              <a:t>parla di una scadenza e non </a:t>
            </a:r>
            <a:r>
              <a:rPr lang="it-IT" i="1" dirty="0" err="1" smtClean="0"/>
              <a:t>mentisce</a:t>
            </a:r>
            <a:r>
              <a:rPr lang="it-IT" i="1" dirty="0" smtClean="0"/>
              <a:t>;</a:t>
            </a:r>
          </a:p>
          <a:p>
            <a:r>
              <a:rPr lang="it-IT" i="1" dirty="0" smtClean="0"/>
              <a:t>se indugia, attendila,</a:t>
            </a:r>
          </a:p>
          <a:p>
            <a:r>
              <a:rPr lang="it-IT" i="1" dirty="0" smtClean="0"/>
              <a:t>perché certo verrà e non tarderà.</a:t>
            </a:r>
          </a:p>
          <a:p>
            <a:r>
              <a:rPr lang="it-IT" sz="1600" i="1" dirty="0" smtClean="0"/>
              <a:t>4</a:t>
            </a:r>
            <a:r>
              <a:rPr lang="it-IT" i="1" dirty="0" smtClean="0"/>
              <a:t>Ecco, soccombe colui che non ha l’animo retto,</a:t>
            </a:r>
          </a:p>
          <a:p>
            <a:r>
              <a:rPr lang="it-IT" i="1" dirty="0" smtClean="0"/>
              <a:t>mentre il giusto vivrà per la sua fede». </a:t>
            </a:r>
            <a:r>
              <a:rPr lang="it-IT" dirty="0" smtClean="0"/>
              <a:t>(</a:t>
            </a:r>
            <a:r>
              <a:rPr lang="it-IT" i="1" dirty="0" smtClean="0"/>
              <a:t>Abacuc </a:t>
            </a:r>
            <a:r>
              <a:rPr lang="it-IT" dirty="0" smtClean="0"/>
              <a:t>2,1-4)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87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47351" y="850458"/>
            <a:ext cx="10074876" cy="48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0000"/>
              </a:lnSpc>
              <a:spcAft>
                <a:spcPts val="0"/>
              </a:spcAft>
            </a:pPr>
            <a:r>
              <a:rPr lang="it-IT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10000"/>
              </a:lnSpc>
              <a:spcAft>
                <a:spcPts val="0"/>
              </a:spcAft>
            </a:pP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scrittura sapienziale persegue la ricerca della contemporaneità della parola di Dio ai vissuti concreti del lettore e mostra la consapevolezza di una sua coincidenza sempre più consapevole con la Tôrāh e la profezia (</a:t>
            </a:r>
            <a:r>
              <a:rPr lang="it-IT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Prologo di Siracide</a:t>
            </a: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it-IT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Siracide</a:t>
            </a: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24; </a:t>
            </a:r>
            <a:r>
              <a:rPr lang="it-IT" sz="22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Baruc</a:t>
            </a: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3,9-4,4).</a:t>
            </a:r>
            <a:endParaRPr lang="it-IT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10000"/>
              </a:lnSpc>
              <a:spcAft>
                <a:spcPts val="0"/>
              </a:spcAft>
            </a:pP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lnSpc>
                <a:spcPct val="110000"/>
              </a:lnSpc>
              <a:spcAft>
                <a:spcPts val="0"/>
              </a:spcAft>
            </a:pPr>
            <a:r>
              <a:rPr lang="it-IT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Infine l’Antico Testamento offre anche la scrittura </a:t>
            </a:r>
            <a:r>
              <a:rPr lang="it-IT" sz="22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2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preghiera</a:t>
            </a:r>
            <a:r>
              <a:rPr lang="it-IT" sz="22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dell’invocazione del colloquio con Dio (vedi </a:t>
            </a:r>
            <a:r>
              <a:rPr lang="it-IT" sz="22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Salmo</a:t>
            </a:r>
            <a:r>
              <a:rPr lang="it-IT" sz="22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40,7-9;102,18-19). </a:t>
            </a:r>
          </a:p>
          <a:p>
            <a:pPr indent="180340" algn="just">
              <a:lnSpc>
                <a:spcPct val="110000"/>
              </a:lnSpc>
              <a:spcAft>
                <a:spcPts val="0"/>
              </a:spcAft>
            </a:pPr>
            <a:r>
              <a:rPr lang="it-IT" sz="22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la risposta di Israele a Dio a volte nella gioia e nella lode, a volte nella sofferenza e nell'angoscia; essa è parola di Dio non tanto nel senso che que­ste parole di preghiera sono messe sulla bocca dei loro autori da Dio, ma nel senso che i sentimenti espressi dalla lirica sono formati, plasmati e conformati dal loro oggetto, che è la rivelazione di Dio. </a:t>
            </a:r>
            <a:endParaRPr lang="it-IT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56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15762" y="425943"/>
            <a:ext cx="919342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sz="3200" dirty="0" smtClean="0"/>
              <a:t>Una ‘scrittura del compimento’ a servizio della fede</a:t>
            </a:r>
          </a:p>
          <a:p>
            <a:pPr algn="ctr"/>
            <a:endParaRPr lang="it-IT" sz="2400" b="1" dirty="0" smtClean="0"/>
          </a:p>
          <a:p>
            <a:pPr algn="ctr"/>
            <a:r>
              <a:rPr lang="it-IT" sz="2400" b="1" dirty="0" smtClean="0"/>
              <a:t>La prima finale giovannea </a:t>
            </a:r>
          </a:p>
          <a:p>
            <a:endParaRPr lang="it-IT" sz="2200" dirty="0" smtClean="0"/>
          </a:p>
          <a:p>
            <a:r>
              <a:rPr lang="it-IT" sz="2200" dirty="0" smtClean="0"/>
              <a:t>Veniamo ora al Nuovo Testamento. In esso la comprensione che l’Antico Testamento mostrava circa se stesso come ‘scrittura normativa’ viene pienamente recepita e ulteriormente approfondita.</a:t>
            </a:r>
          </a:p>
          <a:p>
            <a:r>
              <a:rPr lang="it-IT" sz="2200" dirty="0" smtClean="0"/>
              <a:t>Ci basti leggere la prima finale del vangelo di Giovanni che si presenta come un’opera al servizio della fede: </a:t>
            </a:r>
          </a:p>
          <a:p>
            <a:endParaRPr lang="it-IT" sz="2200" dirty="0" smtClean="0"/>
          </a:p>
          <a:p>
            <a:r>
              <a:rPr lang="it-IT" sz="2200" dirty="0" smtClean="0"/>
              <a:t>«</a:t>
            </a:r>
            <a:r>
              <a:rPr lang="it-IT" sz="2200" i="1" dirty="0" smtClean="0"/>
              <a:t>Gesù, in presenza dei suoi discepoli, fece molti altri segni che non sono stati scritti in questo libro. Ma questi sono stati scritti perché crediate che Gesù è il Cristo, il Figlio di Dio, e perché, credendo, abbiate la vita nel suo nome</a:t>
            </a:r>
            <a:r>
              <a:rPr lang="it-IT" sz="2200" dirty="0" smtClean="0"/>
              <a:t>» </a:t>
            </a:r>
          </a:p>
          <a:p>
            <a:r>
              <a:rPr lang="it-IT" sz="2200" dirty="0" smtClean="0"/>
              <a:t>(</a:t>
            </a:r>
            <a:r>
              <a:rPr lang="it-IT" sz="2200" i="1" dirty="0" smtClean="0"/>
              <a:t>Giovanni</a:t>
            </a:r>
            <a:r>
              <a:rPr lang="it-IT" sz="2200" dirty="0" smtClean="0"/>
              <a:t> 20,30-31).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70068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1193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Quando la Scrittura si confida con noi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Quando la Scrittura di confida con noi</dc:title>
  <dc:creator>don Patrizio</dc:creator>
  <cp:lastModifiedBy>don Patrizio</cp:lastModifiedBy>
  <cp:revision>12</cp:revision>
  <dcterms:created xsi:type="dcterms:W3CDTF">2021-12-21T08:24:21Z</dcterms:created>
  <dcterms:modified xsi:type="dcterms:W3CDTF">2023-01-18T08:38:20Z</dcterms:modified>
</cp:coreProperties>
</file>